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57" r:id="rId5"/>
    <p:sldId id="262" r:id="rId6"/>
    <p:sldId id="258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D108-27A4-4852-957D-93BF3B482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145955-0397-4ABC-A9DE-0F9C427FF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D96A6-E1D9-4D8D-ADF2-D92F5BC8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445DE-049A-4931-8CAD-88BA6B09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79007-EF0C-449A-B6F6-879F29A5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0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BC0C-966A-4504-9F46-21761D76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8279C7-7F26-444C-8850-2EC6FBB9B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0A45C-E49D-4D6F-8435-047F4934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329CC-88AC-4926-80B5-6D6EB124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E6470-743F-4564-9ACE-56C50659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5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FCDCDA-88D1-4E67-9692-9DEF9CAF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17030-58CA-43A8-9F25-A4BC4999D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00B1C-CE87-4BA3-9AD6-D4C8CF49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87F92-DE80-4875-9E58-D6DA3500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17758-612E-4392-A0C6-FB28E75C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7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FA56-538A-40B6-8F0E-1F5226BD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FE025-3C0A-4217-B154-572007B50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80F62-A289-4685-B4D0-FF07BF58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5987B-AE77-4F58-A57D-F5F99B07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F783-69A9-47A6-A9A9-AF65DCA2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1ACC0-8FD9-4905-9012-AB8AFC89C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54BEF-577D-4881-B37F-5DA8E9E2D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D7CCC-FFB0-4015-9795-FDF52F22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60596-3162-48D5-B572-8B8EACBCD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54C6F-D983-4644-9425-804D01BF0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1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D361-2D49-4B99-AF70-D1F03F1E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E4497-A04F-4876-BE99-028DEBD00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DE49C-8440-4C76-8327-78958C491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41F50-C4D7-47A5-AE13-BC97B602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65012-60A0-4A7F-BAD9-ED45C66D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CC744-F472-45B3-8190-DA1D7AEA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591E-F142-4686-8D31-C22A6611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DDAA9-6085-4386-8781-8C46044B1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0404A-BBB9-4AD8-9384-445287E26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0EC56-2395-4FB3-8ACA-8940F3B44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7D9135-E60B-430C-B542-4E49AF4A4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486571-5606-4A51-8637-334416F2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5495C5-3980-43D0-8BE5-53C503DF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B22EF0-FCCD-4635-89CD-80AE80E12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4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27F1B-7640-4737-84DE-47ECE89FA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AAE29-4153-461E-B07A-BCB4CDBC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AA8A9-AA7C-47C1-ADF8-91DEE56E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0F019-3F22-4E3A-AE3D-10330F7A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5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7CDF81-7A01-48CE-86AC-1B6DA24C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684D1-E7B4-40A5-AB2A-1C1CB236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17D92-2778-4B7A-A2D6-675B9D71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39B5-BE4B-43CC-92C2-39CA2E68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1925-61C8-4118-9865-169FBEC24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FCE52-6C2C-48E3-BA0B-6F4561C70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E789C-4F08-4AC6-BB20-6CC3156D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AF04-3232-462D-92FE-4789443A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C58F-919C-407E-8B76-F81A6BF5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0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A4DF-12D1-40A5-B75B-87C25B37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B5853-D5AC-44C4-AB65-6F05F14BF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585D8-235F-48FB-A306-B8BFA53F0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AE419-5566-4571-9F66-36B052CF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EA952-87F0-40D8-A1A1-E9983CC7C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76AAF-F324-44E5-8E38-BB12103A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74EC2C-2CEE-4695-A876-C4CA9F3BD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A98BD-22BA-41A6-A679-7A4B63776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8AAEC-3161-4565-B288-E60710AC93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46F14-40D8-4B01-B9D3-CAD61BC4C03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1766B-C67F-4113-A2DA-5FA268A5DD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1DFDC-E227-4570-952A-358D02892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3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F50F9-18A7-4E01-B07C-4AA26750E8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8917"/>
            <a:ext cx="9144000" cy="439438"/>
          </a:xfrm>
        </p:spPr>
        <p:txBody>
          <a:bodyPr>
            <a:normAutofit/>
          </a:bodyPr>
          <a:lstStyle/>
          <a:p>
            <a:r>
              <a:rPr lang="en-US" sz="2400" b="1" dirty="0"/>
              <a:t>COVID-19 </a:t>
            </a:r>
            <a:r>
              <a:rPr lang="ka-GE" sz="2400" b="1" dirty="0"/>
              <a:t>ლაბორატორიული დიაგნოსტიკის ალგორითმი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5774B-035C-4E56-93A6-D16AE62A9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830" y="1333290"/>
            <a:ext cx="11234468" cy="5196905"/>
          </a:xfrm>
        </p:spPr>
        <p:txBody>
          <a:bodyPr>
            <a:normAutofit lnSpcReduction="10000"/>
          </a:bodyPr>
          <a:lstStyle/>
          <a:p>
            <a:pPr algn="l"/>
            <a:r>
              <a:rPr lang="ka-GE" sz="1200" dirty="0"/>
              <a:t>ალგორითმი ითვალისწინებს როგორც კლინიკური, ისე ეპიდემიოლოგიური კვლევებისთვის საჭირო ლაბორატორიული ანალიზების ჩატარების თანმიმდევრობას.</a:t>
            </a:r>
          </a:p>
          <a:p>
            <a:pPr algn="l"/>
            <a:endParaRPr lang="ka-GE" sz="1200" dirty="0"/>
          </a:p>
          <a:p>
            <a:pPr algn="l"/>
            <a:r>
              <a:rPr lang="ka-GE" sz="1200" i="1" dirty="0"/>
              <a:t>განმარტებები:</a:t>
            </a:r>
          </a:p>
          <a:p>
            <a:pPr algn="l"/>
            <a:endParaRPr lang="ka-GE" sz="1200" i="1" dirty="0"/>
          </a:p>
          <a:p>
            <a:pPr algn="l"/>
            <a:r>
              <a:rPr lang="ka-GE" sz="1200" b="1" dirty="0"/>
              <a:t>ეპიდემიოლოგიური კლასიფიკაცია:</a:t>
            </a:r>
            <a:endParaRPr lang="en-US" sz="1200" b="1" dirty="0"/>
          </a:p>
          <a:p>
            <a:pPr algn="l"/>
            <a:r>
              <a:rPr lang="ka-GE" sz="1200" dirty="0"/>
              <a:t>საეჭვო შემთხვევა - ისეთი პირი, რომელმაც უკანასკნელი 14 დღის მანძილზე: იმოგზაურა ინფექციის მაღალი გავრცელების არეალში ან იმყოფებოდა დადასტურებული კორონავირუსული ინფექციის მქონე პაციენტთან ან იმყოფებოდა საეჭვო შემთხვევასთან კონტაქტში ან არის სპეციფიკური სიმპტომების მქონე პირების კლასტერიდან (კლასტერი = 2 ან მეტი ადამიანი სპეციფიკური სიმპტომებით)</a:t>
            </a:r>
          </a:p>
          <a:p>
            <a:pPr algn="l"/>
            <a:r>
              <a:rPr lang="ka-GE" sz="1200" dirty="0"/>
              <a:t>ნაკლებსაეჭვო შემთხვევა - ისეთი პირი, რომელსაც არ აღენიშნება საეჭვო შემთხვევისათვის განსაზღვრული რისკ-ფაქტორები.  </a:t>
            </a:r>
          </a:p>
          <a:p>
            <a:pPr algn="l"/>
            <a:endParaRPr lang="ka-GE" sz="1200" dirty="0"/>
          </a:p>
          <a:p>
            <a:pPr algn="l"/>
            <a:r>
              <a:rPr lang="ka-GE" sz="1200" b="1" dirty="0"/>
              <a:t>კლინიკური კლასიფიკაცია:</a:t>
            </a:r>
          </a:p>
          <a:p>
            <a:pPr algn="l"/>
            <a:r>
              <a:rPr lang="ka-GE" sz="1200" dirty="0"/>
              <a:t>სპეციფიკური სიმპტომების მქონე პაციენტი - პირი, რომელსაც აღენიშნება ტემპერატურის მომატება &gt;=38 </a:t>
            </a:r>
            <a:r>
              <a:rPr lang="en-US" sz="1200" baseline="30000" dirty="0"/>
              <a:t>0</a:t>
            </a:r>
            <a:r>
              <a:rPr lang="en-US" sz="1200" dirty="0"/>
              <a:t>C </a:t>
            </a:r>
            <a:r>
              <a:rPr lang="ka-GE" sz="1200" dirty="0"/>
              <a:t>ან ხველა ან სნთქვის გაძნელება</a:t>
            </a:r>
          </a:p>
          <a:p>
            <a:pPr algn="l"/>
            <a:r>
              <a:rPr lang="ka-GE" sz="1200" dirty="0"/>
              <a:t>არასპეციფიკური სიმპტომების მქონე პაციენტი - პირი, რომელსაც აღენიშნება სხვა რესპირაციული სიმპტომები (სპეციფიკური სიმპტომებისაგან განსხვავებული) ან უსიმპტომო პირი.</a:t>
            </a:r>
          </a:p>
          <a:p>
            <a:pPr algn="l"/>
            <a:endParaRPr lang="ka-GE" sz="1200" dirty="0"/>
          </a:p>
          <a:p>
            <a:pPr algn="l"/>
            <a:endParaRPr lang="en-US" sz="1200" dirty="0"/>
          </a:p>
          <a:p>
            <a:pPr algn="l"/>
            <a:r>
              <a:rPr lang="ka-GE" sz="1200" dirty="0"/>
              <a:t>წარმოდგენილია ალგორითმები კლინიკური ან/და ეპიდემიოლოგიური კვლევების ყველა შესაძლო  ვარიანტისათვის. მიგვაჩნია, რომ </a:t>
            </a:r>
            <a:r>
              <a:rPr lang="ka-GE" sz="1200" b="1" dirty="0"/>
              <a:t>გამარტივებული ალგორითმები </a:t>
            </a:r>
            <a:r>
              <a:rPr lang="ka-GE" sz="1200" dirty="0"/>
              <a:t>უნდა იქნას უპირატესად გამოყენებული ამჟამინდელი ეპიდსიტუაციის პირობებში. </a:t>
            </a:r>
          </a:p>
          <a:p>
            <a:pPr algn="l"/>
            <a:endParaRPr lang="ka-GE" sz="1200" dirty="0"/>
          </a:p>
          <a:p>
            <a:pPr algn="l"/>
            <a:r>
              <a:rPr lang="ka-GE" sz="1200" dirty="0"/>
              <a:t>      </a:t>
            </a:r>
            <a:endParaRPr lang="en-US" sz="12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85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2551" y="370017"/>
            <a:ext cx="9247517" cy="526131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საეჭვო შემთხვევა + სპეციფიკური სიმპტომები</a:t>
            </a:r>
            <a:br>
              <a:rPr lang="en-US" sz="3200" dirty="0"/>
            </a:br>
            <a:r>
              <a:rPr lang="ka-GE" sz="3200" dirty="0"/>
              <a:t>(გამარტივებული ალგორითმი)</a:t>
            </a: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60164" y="1043797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ნაცხის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096000" y="1906440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ნაცხის განმეორებითი პჯრ 2-7 დღეში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81950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ინფექცია,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5896310" y="2764763"/>
            <a:ext cx="669426" cy="745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8065273" y="3679163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5874012" y="287542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5CFDEF-D2A1-42A1-A2EB-63FE2FC76D88}"/>
              </a:ext>
            </a:extLst>
          </p:cNvPr>
          <p:cNvCxnSpPr>
            <a:cxnSpLocks/>
          </p:cNvCxnSpPr>
          <p:nvPr/>
        </p:nvCxnSpPr>
        <p:spPr>
          <a:xfrm>
            <a:off x="5337684" y="2026051"/>
            <a:ext cx="0" cy="1484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0782" y="2764763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</a:t>
            </a:r>
            <a:endParaRPr lang="en-US" sz="11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868AE73-EB9B-4134-8843-7790B8F2945F}"/>
              </a:ext>
            </a:extLst>
          </p:cNvPr>
          <p:cNvSpPr txBox="1"/>
          <p:nvPr/>
        </p:nvSpPr>
        <p:spPr>
          <a:xfrm>
            <a:off x="5047409" y="2499112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73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0294" y="172293"/>
            <a:ext cx="9247517" cy="697810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საეჭვო შემთხვევა + სპეციფიკური სიმპტომები</a:t>
            </a:r>
            <a:br>
              <a:rPr lang="ka-GE" sz="3200" dirty="0"/>
            </a:br>
            <a:r>
              <a:rPr lang="ka-GE" sz="3200" dirty="0"/>
              <a:t>(გაფართოვებული ალგორითმი)</a:t>
            </a: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60164" y="1043797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ნაცხის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E68652C-CCAE-41CE-BD58-D0F7B71F790C}"/>
              </a:ext>
            </a:extLst>
          </p:cNvPr>
          <p:cNvCxnSpPr>
            <a:cxnSpLocks/>
          </p:cNvCxnSpPr>
          <p:nvPr/>
        </p:nvCxnSpPr>
        <p:spPr>
          <a:xfrm flipH="1">
            <a:off x="4311880" y="1813877"/>
            <a:ext cx="506692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A6DF281-067F-4596-A404-2CE868039224}"/>
              </a:ext>
            </a:extLst>
          </p:cNvPr>
          <p:cNvSpPr txBox="1"/>
          <p:nvPr/>
        </p:nvSpPr>
        <p:spPr>
          <a:xfrm>
            <a:off x="4265144" y="16995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5B5E0BDB-D91D-4064-9CEF-BFE7F97BB958}"/>
              </a:ext>
            </a:extLst>
          </p:cNvPr>
          <p:cNvSpPr/>
          <p:nvPr/>
        </p:nvSpPr>
        <p:spPr>
          <a:xfrm>
            <a:off x="2021454" y="1887488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დაუყოვნებლივ ნაცხის კონფირმაციული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096000" y="1906440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ნაცხის კონფირმაციული პჯრ 2-7 დღეში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2E6808A-CFEB-4E0E-BBBE-B72E67E816B1}"/>
              </a:ext>
            </a:extLst>
          </p:cNvPr>
          <p:cNvCxnSpPr>
            <a:cxnSpLocks/>
          </p:cNvCxnSpPr>
          <p:nvPr/>
        </p:nvCxnSpPr>
        <p:spPr>
          <a:xfrm>
            <a:off x="4060165" y="2727439"/>
            <a:ext cx="819172" cy="815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81950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ინფექცია,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F234A-FFB8-44AC-9736-AAB626988D55}"/>
              </a:ext>
            </a:extLst>
          </p:cNvPr>
          <p:cNvSpPr txBox="1"/>
          <p:nvPr/>
        </p:nvSpPr>
        <p:spPr>
          <a:xfrm>
            <a:off x="4565226" y="290439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5896310" y="2764763"/>
            <a:ext cx="669426" cy="745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8065273" y="3679163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5874012" y="287542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5CFDEF-D2A1-42A1-A2EB-63FE2FC76D88}"/>
              </a:ext>
            </a:extLst>
          </p:cNvPr>
          <p:cNvCxnSpPr>
            <a:cxnSpLocks/>
          </p:cNvCxnSpPr>
          <p:nvPr/>
        </p:nvCxnSpPr>
        <p:spPr>
          <a:xfrm>
            <a:off x="2732507" y="2789492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0782" y="2764763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B05CE74-0265-4987-A5FD-8EE2450934DE}"/>
              </a:ext>
            </a:extLst>
          </p:cNvPr>
          <p:cNvSpPr txBox="1"/>
          <p:nvPr/>
        </p:nvSpPr>
        <p:spPr>
          <a:xfrm>
            <a:off x="2459675" y="3703892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15390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3785" y="527940"/>
            <a:ext cx="9247517" cy="355362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საეჭვო შემთხვევა + არასპეციფიკური სიმპტომები</a:t>
            </a:r>
            <a:br>
              <a:rPr lang="ka-GE" sz="3200" dirty="0"/>
            </a:br>
            <a:r>
              <a:rPr lang="ka-GE" sz="3200" dirty="0"/>
              <a:t>(გამარტივებული ალგორითმი)</a:t>
            </a: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60164" y="1043797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ნაცხში </a:t>
            </a:r>
            <a:r>
              <a:rPr lang="en-US" sz="1000" dirty="0">
                <a:solidFill>
                  <a:schemeClr val="tx1"/>
                </a:solidFill>
              </a:rPr>
              <a:t>COVID-19 </a:t>
            </a:r>
            <a:r>
              <a:rPr lang="ka-GE" sz="1000" dirty="0">
                <a:solidFill>
                  <a:schemeClr val="tx1"/>
                </a:solidFill>
              </a:rPr>
              <a:t>ანტიგენის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127349" y="1848675"/>
            <a:ext cx="2599427" cy="113004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2E6808A-CFEB-4E0E-BBBE-B72E67E816B1}"/>
              </a:ext>
            </a:extLst>
          </p:cNvPr>
          <p:cNvCxnSpPr>
            <a:cxnSpLocks/>
          </p:cNvCxnSpPr>
          <p:nvPr/>
        </p:nvCxnSpPr>
        <p:spPr>
          <a:xfrm flipH="1">
            <a:off x="5346192" y="2091106"/>
            <a:ext cx="20587" cy="1464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11408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დადასტურებული, ინფექცია.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 ან ბინაზე მკურნალობა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F234A-FFB8-44AC-9736-AAB626988D55}"/>
              </a:ext>
            </a:extLst>
          </p:cNvPr>
          <p:cNvSpPr txBox="1"/>
          <p:nvPr/>
        </p:nvSpPr>
        <p:spPr>
          <a:xfrm>
            <a:off x="5056403" y="2549806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5837543" y="2904397"/>
            <a:ext cx="933336" cy="651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7989268" y="2851100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6083698" y="2906045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9269" y="2789492"/>
            <a:ext cx="0" cy="52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 </a:t>
            </a:r>
            <a:endParaRPr lang="en-US" sz="1100" dirty="0"/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498F0629-FC61-4DC7-96F4-9CFD59572110}"/>
              </a:ext>
            </a:extLst>
          </p:cNvPr>
          <p:cNvSpPr/>
          <p:nvPr/>
        </p:nvSpPr>
        <p:spPr>
          <a:xfrm>
            <a:off x="6689554" y="3380927"/>
            <a:ext cx="2599427" cy="131400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 &gt;7 დღის შემდეგ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C198685-756A-4972-95B3-BD961CD1D612}"/>
              </a:ext>
            </a:extLst>
          </p:cNvPr>
          <p:cNvCxnSpPr>
            <a:cxnSpLocks/>
          </p:cNvCxnSpPr>
          <p:nvPr/>
        </p:nvCxnSpPr>
        <p:spPr>
          <a:xfrm flipH="1">
            <a:off x="6293691" y="3627407"/>
            <a:ext cx="926260" cy="156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5BB5BC8-484F-4AC0-B017-269057A6F495}"/>
              </a:ext>
            </a:extLst>
          </p:cNvPr>
          <p:cNvCxnSpPr>
            <a:cxnSpLocks/>
          </p:cNvCxnSpPr>
          <p:nvPr/>
        </p:nvCxnSpPr>
        <p:spPr>
          <a:xfrm>
            <a:off x="7989267" y="4716872"/>
            <a:ext cx="0" cy="269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734DC87-DC19-40BB-A9ED-A85A4B0CED58}"/>
              </a:ext>
            </a:extLst>
          </p:cNvPr>
          <p:cNvSpPr txBox="1"/>
          <p:nvPr/>
        </p:nvSpPr>
        <p:spPr>
          <a:xfrm>
            <a:off x="7967492" y="4630858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7F102B-947E-4670-9C5D-1D8D7381D0B3}"/>
              </a:ext>
            </a:extLst>
          </p:cNvPr>
          <p:cNvSpPr txBox="1"/>
          <p:nvPr/>
        </p:nvSpPr>
        <p:spPr>
          <a:xfrm>
            <a:off x="6539512" y="3371263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76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688" y="192668"/>
            <a:ext cx="9247517" cy="697810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საეჭვო შემთხვევა + არასპეციფიკური სიმპტომები</a:t>
            </a:r>
            <a:br>
              <a:rPr lang="ka-GE" sz="3200" dirty="0"/>
            </a:br>
            <a:r>
              <a:rPr lang="ka-GE" sz="3200" dirty="0"/>
              <a:t>(გაფართოვებული ალგორითმი)</a:t>
            </a: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60164" y="1043797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ნაცხში </a:t>
            </a:r>
            <a:r>
              <a:rPr lang="en-US" sz="1000" dirty="0">
                <a:solidFill>
                  <a:schemeClr val="tx1"/>
                </a:solidFill>
              </a:rPr>
              <a:t>COVID-19 </a:t>
            </a:r>
            <a:r>
              <a:rPr lang="ka-GE" sz="1000" dirty="0">
                <a:solidFill>
                  <a:schemeClr val="tx1"/>
                </a:solidFill>
              </a:rPr>
              <a:t>ანტიგენის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E68652C-CCAE-41CE-BD58-D0F7B71F790C}"/>
              </a:ext>
            </a:extLst>
          </p:cNvPr>
          <p:cNvCxnSpPr>
            <a:cxnSpLocks/>
          </p:cNvCxnSpPr>
          <p:nvPr/>
        </p:nvCxnSpPr>
        <p:spPr>
          <a:xfrm flipH="1">
            <a:off x="4311880" y="1813877"/>
            <a:ext cx="506692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A6DF281-067F-4596-A404-2CE868039224}"/>
              </a:ext>
            </a:extLst>
          </p:cNvPr>
          <p:cNvSpPr txBox="1"/>
          <p:nvPr/>
        </p:nvSpPr>
        <p:spPr>
          <a:xfrm>
            <a:off x="4265144" y="16995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5B5E0BDB-D91D-4064-9CEF-BFE7F97BB958}"/>
              </a:ext>
            </a:extLst>
          </p:cNvPr>
          <p:cNvSpPr/>
          <p:nvPr/>
        </p:nvSpPr>
        <p:spPr>
          <a:xfrm>
            <a:off x="2021454" y="1887487"/>
            <a:ext cx="2599427" cy="98510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დაუყოვნებლივ ნაცხის კონფირმაციული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127349" y="1848675"/>
            <a:ext cx="2599427" cy="113004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2E6808A-CFEB-4E0E-BBBE-B72E67E816B1}"/>
              </a:ext>
            </a:extLst>
          </p:cNvPr>
          <p:cNvCxnSpPr>
            <a:cxnSpLocks/>
          </p:cNvCxnSpPr>
          <p:nvPr/>
        </p:nvCxnSpPr>
        <p:spPr>
          <a:xfrm>
            <a:off x="4060165" y="2727439"/>
            <a:ext cx="819172" cy="815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11408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დადასტურებული, ინფექცია.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 ან ბინაზე მკურნალობა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F234A-FFB8-44AC-9736-AAB626988D55}"/>
              </a:ext>
            </a:extLst>
          </p:cNvPr>
          <p:cNvSpPr txBox="1"/>
          <p:nvPr/>
        </p:nvSpPr>
        <p:spPr>
          <a:xfrm>
            <a:off x="4565226" y="290439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4783505" y="2410564"/>
            <a:ext cx="11989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7989268" y="2851100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5263437" y="2068862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5CFDEF-D2A1-42A1-A2EB-63FE2FC76D88}"/>
              </a:ext>
            </a:extLst>
          </p:cNvPr>
          <p:cNvCxnSpPr>
            <a:cxnSpLocks/>
          </p:cNvCxnSpPr>
          <p:nvPr/>
        </p:nvCxnSpPr>
        <p:spPr>
          <a:xfrm>
            <a:off x="2732507" y="2789492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9269" y="2789492"/>
            <a:ext cx="0" cy="52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B05CE74-0265-4987-A5FD-8EE2450934DE}"/>
              </a:ext>
            </a:extLst>
          </p:cNvPr>
          <p:cNvSpPr txBox="1"/>
          <p:nvPr/>
        </p:nvSpPr>
        <p:spPr>
          <a:xfrm>
            <a:off x="2459675" y="3703892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 </a:t>
            </a:r>
            <a:endParaRPr lang="en-US" sz="1100" dirty="0"/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498F0629-FC61-4DC7-96F4-9CFD59572110}"/>
              </a:ext>
            </a:extLst>
          </p:cNvPr>
          <p:cNvSpPr/>
          <p:nvPr/>
        </p:nvSpPr>
        <p:spPr>
          <a:xfrm>
            <a:off x="6689554" y="3380927"/>
            <a:ext cx="2599427" cy="131400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 &gt;7 დღის შემდეგ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C198685-756A-4972-95B3-BD961CD1D612}"/>
              </a:ext>
            </a:extLst>
          </p:cNvPr>
          <p:cNvCxnSpPr>
            <a:cxnSpLocks/>
          </p:cNvCxnSpPr>
          <p:nvPr/>
        </p:nvCxnSpPr>
        <p:spPr>
          <a:xfrm flipH="1" flipV="1">
            <a:off x="4551197" y="2598689"/>
            <a:ext cx="2668754" cy="1028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5BB5BC8-484F-4AC0-B017-269057A6F495}"/>
              </a:ext>
            </a:extLst>
          </p:cNvPr>
          <p:cNvCxnSpPr>
            <a:cxnSpLocks/>
          </p:cNvCxnSpPr>
          <p:nvPr/>
        </p:nvCxnSpPr>
        <p:spPr>
          <a:xfrm>
            <a:off x="7989267" y="4716872"/>
            <a:ext cx="0" cy="269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734DC87-DC19-40BB-A9ED-A85A4B0CED58}"/>
              </a:ext>
            </a:extLst>
          </p:cNvPr>
          <p:cNvSpPr txBox="1"/>
          <p:nvPr/>
        </p:nvSpPr>
        <p:spPr>
          <a:xfrm>
            <a:off x="7967492" y="4630858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7F102B-947E-4670-9C5D-1D8D7381D0B3}"/>
              </a:ext>
            </a:extLst>
          </p:cNvPr>
          <p:cNvSpPr txBox="1"/>
          <p:nvPr/>
        </p:nvSpPr>
        <p:spPr>
          <a:xfrm>
            <a:off x="5962110" y="2866391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7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78" y="750876"/>
            <a:ext cx="9409443" cy="519895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ნაკლებ საეჭვო შემთხვევა + სპეციფიკური სიმპტომები</a:t>
            </a:r>
            <a:br>
              <a:rPr lang="en-US" sz="3200" dirty="0"/>
            </a:br>
            <a:r>
              <a:rPr lang="ka-GE" sz="3200" dirty="0"/>
              <a:t>(გაფართოვებული ალგორითმი)</a:t>
            </a:r>
            <a:br>
              <a:rPr lang="ka-GE" sz="3200" dirty="0"/>
            </a:b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60164" y="1043797"/>
            <a:ext cx="2599427" cy="914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ნაცხში </a:t>
            </a:r>
            <a:r>
              <a:rPr lang="en-US" sz="1000" dirty="0">
                <a:solidFill>
                  <a:schemeClr val="tx1"/>
                </a:solidFill>
              </a:rPr>
              <a:t>COVID-19 </a:t>
            </a:r>
            <a:r>
              <a:rPr lang="ka-GE" sz="1000" dirty="0">
                <a:solidFill>
                  <a:schemeClr val="tx1"/>
                </a:solidFill>
              </a:rPr>
              <a:t>ანტიგენის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E68652C-CCAE-41CE-BD58-D0F7B71F790C}"/>
              </a:ext>
            </a:extLst>
          </p:cNvPr>
          <p:cNvCxnSpPr>
            <a:cxnSpLocks/>
          </p:cNvCxnSpPr>
          <p:nvPr/>
        </p:nvCxnSpPr>
        <p:spPr>
          <a:xfrm flipH="1">
            <a:off x="4311880" y="1813877"/>
            <a:ext cx="506692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A6DF281-067F-4596-A404-2CE868039224}"/>
              </a:ext>
            </a:extLst>
          </p:cNvPr>
          <p:cNvSpPr txBox="1"/>
          <p:nvPr/>
        </p:nvSpPr>
        <p:spPr>
          <a:xfrm>
            <a:off x="4265144" y="16995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5B5E0BDB-D91D-4064-9CEF-BFE7F97BB958}"/>
              </a:ext>
            </a:extLst>
          </p:cNvPr>
          <p:cNvSpPr/>
          <p:nvPr/>
        </p:nvSpPr>
        <p:spPr>
          <a:xfrm>
            <a:off x="2021454" y="1887487"/>
            <a:ext cx="2599427" cy="98510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დაუყოვნებლივ ნაცხის კონფირმაციული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127349" y="1848675"/>
            <a:ext cx="2599427" cy="113004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2E6808A-CFEB-4E0E-BBBE-B72E67E816B1}"/>
              </a:ext>
            </a:extLst>
          </p:cNvPr>
          <p:cNvCxnSpPr>
            <a:cxnSpLocks/>
          </p:cNvCxnSpPr>
          <p:nvPr/>
        </p:nvCxnSpPr>
        <p:spPr>
          <a:xfrm>
            <a:off x="4060165" y="2727439"/>
            <a:ext cx="819172" cy="815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11408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დადასტურებული, ინფექცია.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ჰოსპიტალიზაცია.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F234A-FFB8-44AC-9736-AAB626988D55}"/>
              </a:ext>
            </a:extLst>
          </p:cNvPr>
          <p:cNvSpPr txBox="1"/>
          <p:nvPr/>
        </p:nvSpPr>
        <p:spPr>
          <a:xfrm>
            <a:off x="4565226" y="290439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4783505" y="2410564"/>
            <a:ext cx="11989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7989268" y="2851100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5263437" y="2068862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5CFDEF-D2A1-42A1-A2EB-63FE2FC76D88}"/>
              </a:ext>
            </a:extLst>
          </p:cNvPr>
          <p:cNvCxnSpPr>
            <a:cxnSpLocks/>
          </p:cNvCxnSpPr>
          <p:nvPr/>
        </p:nvCxnSpPr>
        <p:spPr>
          <a:xfrm>
            <a:off x="2732507" y="2789492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9269" y="2789492"/>
            <a:ext cx="0" cy="52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B05CE74-0265-4987-A5FD-8EE2450934DE}"/>
              </a:ext>
            </a:extLst>
          </p:cNvPr>
          <p:cNvSpPr txBox="1"/>
          <p:nvPr/>
        </p:nvSpPr>
        <p:spPr>
          <a:xfrm>
            <a:off x="2459675" y="3703892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 </a:t>
            </a:r>
            <a:endParaRPr lang="en-US" sz="1100" dirty="0"/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498F0629-FC61-4DC7-96F4-9CFD59572110}"/>
              </a:ext>
            </a:extLst>
          </p:cNvPr>
          <p:cNvSpPr/>
          <p:nvPr/>
        </p:nvSpPr>
        <p:spPr>
          <a:xfrm>
            <a:off x="6689554" y="3380927"/>
            <a:ext cx="2599427" cy="131400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 &gt;7 დღის შემდეგ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C198685-756A-4972-95B3-BD961CD1D612}"/>
              </a:ext>
            </a:extLst>
          </p:cNvPr>
          <p:cNvCxnSpPr>
            <a:cxnSpLocks/>
          </p:cNvCxnSpPr>
          <p:nvPr/>
        </p:nvCxnSpPr>
        <p:spPr>
          <a:xfrm flipH="1" flipV="1">
            <a:off x="4551197" y="2598689"/>
            <a:ext cx="2668754" cy="1028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5BB5BC8-484F-4AC0-B017-269057A6F495}"/>
              </a:ext>
            </a:extLst>
          </p:cNvPr>
          <p:cNvCxnSpPr>
            <a:cxnSpLocks/>
          </p:cNvCxnSpPr>
          <p:nvPr/>
        </p:nvCxnSpPr>
        <p:spPr>
          <a:xfrm>
            <a:off x="7989267" y="4716872"/>
            <a:ext cx="0" cy="269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734DC87-DC19-40BB-A9ED-A85A4B0CED58}"/>
              </a:ext>
            </a:extLst>
          </p:cNvPr>
          <p:cNvSpPr txBox="1"/>
          <p:nvPr/>
        </p:nvSpPr>
        <p:spPr>
          <a:xfrm>
            <a:off x="7967492" y="4630858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7F102B-947E-4670-9C5D-1D8D7381D0B3}"/>
              </a:ext>
            </a:extLst>
          </p:cNvPr>
          <p:cNvSpPr txBox="1"/>
          <p:nvPr/>
        </p:nvSpPr>
        <p:spPr>
          <a:xfrm>
            <a:off x="5962110" y="2866391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475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0E2D-CC5E-469F-A92D-3D016A58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063" y="1099387"/>
            <a:ext cx="10038093" cy="519895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ნაკლებ საეჭვო შემთხვევა + არასპეციფიკური სიმპტომები</a:t>
            </a:r>
            <a:br>
              <a:rPr lang="ka-GE" sz="3200" dirty="0"/>
            </a:br>
            <a:r>
              <a:rPr lang="ka-GE" sz="3200" dirty="0"/>
              <a:t>(გაფართოვებული ალგორითმი)</a:t>
            </a:r>
            <a:br>
              <a:rPr lang="ka-GE" sz="3200" dirty="0"/>
            </a:br>
            <a:br>
              <a:rPr lang="ka-GE" sz="3200" dirty="0"/>
            </a:br>
            <a:endParaRPr lang="en-US" sz="32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9F142724-0244-4069-A516-F0450BD3405D}"/>
              </a:ext>
            </a:extLst>
          </p:cNvPr>
          <p:cNvSpPr/>
          <p:nvPr/>
        </p:nvSpPr>
        <p:spPr>
          <a:xfrm>
            <a:off x="4046574" y="753154"/>
            <a:ext cx="2599427" cy="1257042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მომართვისთანავე  </a:t>
            </a:r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ka-GE" sz="1000" dirty="0">
                <a:solidFill>
                  <a:schemeClr val="tx1"/>
                </a:solidFill>
              </a:rPr>
              <a:t>ანტისეულების სწრაფი ტესტი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E68652C-CCAE-41CE-BD58-D0F7B71F790C}"/>
              </a:ext>
            </a:extLst>
          </p:cNvPr>
          <p:cNvCxnSpPr>
            <a:cxnSpLocks/>
          </p:cNvCxnSpPr>
          <p:nvPr/>
        </p:nvCxnSpPr>
        <p:spPr>
          <a:xfrm flipH="1">
            <a:off x="4311880" y="1813877"/>
            <a:ext cx="506692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A6DF281-067F-4596-A404-2CE868039224}"/>
              </a:ext>
            </a:extLst>
          </p:cNvPr>
          <p:cNvSpPr txBox="1"/>
          <p:nvPr/>
        </p:nvSpPr>
        <p:spPr>
          <a:xfrm>
            <a:off x="4265144" y="16995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371BAE-EF15-46BB-A6A4-8044D556B146}"/>
              </a:ext>
            </a:extLst>
          </p:cNvPr>
          <p:cNvCxnSpPr>
            <a:cxnSpLocks/>
          </p:cNvCxnSpPr>
          <p:nvPr/>
        </p:nvCxnSpPr>
        <p:spPr>
          <a:xfrm>
            <a:off x="5837544" y="1820681"/>
            <a:ext cx="549215" cy="320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2F54761-84E8-4F0C-82CD-833FAF85D391}"/>
              </a:ext>
            </a:extLst>
          </p:cNvPr>
          <p:cNvSpPr txBox="1"/>
          <p:nvPr/>
        </p:nvSpPr>
        <p:spPr>
          <a:xfrm>
            <a:off x="6157275" y="172177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5B5E0BDB-D91D-4064-9CEF-BFE7F97BB958}"/>
              </a:ext>
            </a:extLst>
          </p:cNvPr>
          <p:cNvSpPr/>
          <p:nvPr/>
        </p:nvSpPr>
        <p:spPr>
          <a:xfrm>
            <a:off x="2021454" y="1887487"/>
            <a:ext cx="2599427" cy="98510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00" dirty="0">
                <a:solidFill>
                  <a:schemeClr val="tx1"/>
                </a:solidFill>
              </a:rPr>
              <a:t>დაუყოვნებლივ ნაცხის კონფირმაციული პჯრ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14D537CE-BD80-44D5-BEF5-949F521D0960}"/>
              </a:ext>
            </a:extLst>
          </p:cNvPr>
          <p:cNvSpPr/>
          <p:nvPr/>
        </p:nvSpPr>
        <p:spPr>
          <a:xfrm>
            <a:off x="6127349" y="1648637"/>
            <a:ext cx="2599427" cy="1330087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 ტესტი &gt;7 დღის შემდეგ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2E6808A-CFEB-4E0E-BBBE-B72E67E816B1}"/>
              </a:ext>
            </a:extLst>
          </p:cNvPr>
          <p:cNvCxnSpPr>
            <a:cxnSpLocks/>
          </p:cNvCxnSpPr>
          <p:nvPr/>
        </p:nvCxnSpPr>
        <p:spPr>
          <a:xfrm>
            <a:off x="4060165" y="2727439"/>
            <a:ext cx="819172" cy="815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AA5DC64C-BA90-4CCB-B39D-8EE5D6AC6604}"/>
              </a:ext>
            </a:extLst>
          </p:cNvPr>
          <p:cNvSpPr/>
          <p:nvPr/>
        </p:nvSpPr>
        <p:spPr>
          <a:xfrm>
            <a:off x="4264876" y="3627406"/>
            <a:ext cx="2165231" cy="11408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1"/>
                </a:solidFill>
              </a:rPr>
              <a:t>დადასტურებული, ინფექცია.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ჰოსპიტალიზაცია ან ბინაზე მკურნალობა.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F234A-FFB8-44AC-9736-AAB626988D55}"/>
              </a:ext>
            </a:extLst>
          </p:cNvPr>
          <p:cNvSpPr txBox="1"/>
          <p:nvPr/>
        </p:nvSpPr>
        <p:spPr>
          <a:xfrm>
            <a:off x="4565226" y="290439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6722D3-88BA-4758-B8DA-4CDA9AC3AE80}"/>
              </a:ext>
            </a:extLst>
          </p:cNvPr>
          <p:cNvCxnSpPr>
            <a:cxnSpLocks/>
          </p:cNvCxnSpPr>
          <p:nvPr/>
        </p:nvCxnSpPr>
        <p:spPr>
          <a:xfrm flipH="1">
            <a:off x="4783505" y="2410564"/>
            <a:ext cx="11989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00C046D-58F7-41FC-BCE0-00ECA7E74C20}"/>
              </a:ext>
            </a:extLst>
          </p:cNvPr>
          <p:cNvSpPr txBox="1"/>
          <p:nvPr/>
        </p:nvSpPr>
        <p:spPr>
          <a:xfrm>
            <a:off x="7989268" y="2851100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CFA2A7-B039-4260-BEAB-7E25E15D8C90}"/>
              </a:ext>
            </a:extLst>
          </p:cNvPr>
          <p:cNvSpPr txBox="1"/>
          <p:nvPr/>
        </p:nvSpPr>
        <p:spPr>
          <a:xfrm>
            <a:off x="5263437" y="2068862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5CFDEF-D2A1-42A1-A2EB-63FE2FC76D88}"/>
              </a:ext>
            </a:extLst>
          </p:cNvPr>
          <p:cNvCxnSpPr>
            <a:cxnSpLocks/>
          </p:cNvCxnSpPr>
          <p:nvPr/>
        </p:nvCxnSpPr>
        <p:spPr>
          <a:xfrm>
            <a:off x="2732507" y="2789492"/>
            <a:ext cx="0" cy="2153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FEBE3F1-D16B-4BAD-9942-3939BBB23E64}"/>
              </a:ext>
            </a:extLst>
          </p:cNvPr>
          <p:cNvCxnSpPr>
            <a:cxnSpLocks/>
          </p:cNvCxnSpPr>
          <p:nvPr/>
        </p:nvCxnSpPr>
        <p:spPr>
          <a:xfrm>
            <a:off x="7989269" y="2789492"/>
            <a:ext cx="0" cy="52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B05CE74-0265-4987-A5FD-8EE2450934DE}"/>
              </a:ext>
            </a:extLst>
          </p:cNvPr>
          <p:cNvSpPr txBox="1"/>
          <p:nvPr/>
        </p:nvSpPr>
        <p:spPr>
          <a:xfrm>
            <a:off x="2459675" y="3703892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2459675" y="5037832"/>
            <a:ext cx="5975893" cy="1175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COVI</a:t>
            </a:r>
            <a:r>
              <a:rPr lang="en-US" sz="1200" b="1" dirty="0">
                <a:solidFill>
                  <a:schemeClr val="tx1"/>
                </a:solidFill>
              </a:rPr>
              <a:t>COVID-19 </a:t>
            </a:r>
            <a:r>
              <a:rPr lang="ka-GE" sz="1200" b="1" dirty="0">
                <a:solidFill>
                  <a:schemeClr val="tx1"/>
                </a:solidFill>
              </a:rPr>
              <a:t>ინფექცია არ დადასტურდა.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სხვა რესპირატორული ინფექციების კვლევა. </a:t>
            </a:r>
          </a:p>
          <a:p>
            <a:pPr algn="ctr"/>
            <a:r>
              <a:rPr lang="ka-GE" sz="1100" dirty="0">
                <a:solidFill>
                  <a:schemeClr val="tx1"/>
                </a:solidFill>
              </a:rPr>
              <a:t>რეკომნდებულია </a:t>
            </a:r>
            <a:r>
              <a:rPr lang="en-US" sz="1100" dirty="0">
                <a:solidFill>
                  <a:schemeClr val="tx1"/>
                </a:solidFill>
              </a:rPr>
              <a:t>COVID-19</a:t>
            </a:r>
            <a:r>
              <a:rPr lang="ka-GE" sz="11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100" dirty="0" err="1">
                <a:solidFill>
                  <a:schemeClr val="tx1"/>
                </a:solidFill>
              </a:rPr>
              <a:t>IgM+IgG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ka-GE" sz="1100" dirty="0">
                <a:solidFill>
                  <a:schemeClr val="tx1"/>
                </a:solidFill>
              </a:rPr>
              <a:t>ანტისხეულების განსაზღვრა 14 და მეტი დღის შემდეგ განკურნებული შემთხვევის დასადგენად  </a:t>
            </a:r>
            <a:endParaRPr lang="en-US" sz="1100" dirty="0"/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498F0629-FC61-4DC7-96F4-9CFD59572110}"/>
              </a:ext>
            </a:extLst>
          </p:cNvPr>
          <p:cNvSpPr/>
          <p:nvPr/>
        </p:nvSpPr>
        <p:spPr>
          <a:xfrm>
            <a:off x="6689554" y="3380927"/>
            <a:ext cx="2599427" cy="131400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COVID-19</a:t>
            </a:r>
            <a:r>
              <a:rPr lang="ka-GE" sz="1000" dirty="0">
                <a:solidFill>
                  <a:schemeClr val="tx1"/>
                </a:solidFill>
              </a:rPr>
              <a:t> საწინააღმდეგო </a:t>
            </a:r>
            <a:r>
              <a:rPr lang="en-US" sz="1000" dirty="0" err="1">
                <a:solidFill>
                  <a:schemeClr val="tx1"/>
                </a:solidFill>
              </a:rPr>
              <a:t>IgM+IgG</a:t>
            </a:r>
            <a:r>
              <a:rPr lang="ka-GE" sz="1000" dirty="0">
                <a:solidFill>
                  <a:schemeClr val="tx1"/>
                </a:solidFill>
              </a:rPr>
              <a:t> ანტისხეულების სწრაფი ტესტი &gt;7 დღის შემდეგ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C198685-756A-4972-95B3-BD961CD1D612}"/>
              </a:ext>
            </a:extLst>
          </p:cNvPr>
          <p:cNvCxnSpPr>
            <a:cxnSpLocks/>
          </p:cNvCxnSpPr>
          <p:nvPr/>
        </p:nvCxnSpPr>
        <p:spPr>
          <a:xfrm flipH="1" flipV="1">
            <a:off x="4551197" y="2598689"/>
            <a:ext cx="2668754" cy="1028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5BB5BC8-484F-4AC0-B017-269057A6F495}"/>
              </a:ext>
            </a:extLst>
          </p:cNvPr>
          <p:cNvCxnSpPr>
            <a:cxnSpLocks/>
          </p:cNvCxnSpPr>
          <p:nvPr/>
        </p:nvCxnSpPr>
        <p:spPr>
          <a:xfrm>
            <a:off x="7989267" y="4716872"/>
            <a:ext cx="0" cy="269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734DC87-DC19-40BB-A9ED-A85A4B0CED58}"/>
              </a:ext>
            </a:extLst>
          </p:cNvPr>
          <p:cNvSpPr txBox="1"/>
          <p:nvPr/>
        </p:nvSpPr>
        <p:spPr>
          <a:xfrm>
            <a:off x="7967492" y="4630858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-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7F102B-947E-4670-9C5D-1D8D7381D0B3}"/>
              </a:ext>
            </a:extLst>
          </p:cNvPr>
          <p:cNvSpPr txBox="1"/>
          <p:nvPr/>
        </p:nvSpPr>
        <p:spPr>
          <a:xfrm>
            <a:off x="5962110" y="2866391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1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F50F9-18A7-4E01-B07C-4AA26750E8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8917"/>
            <a:ext cx="9144000" cy="439438"/>
          </a:xfrm>
        </p:spPr>
        <p:txBody>
          <a:bodyPr>
            <a:normAutofit/>
          </a:bodyPr>
          <a:lstStyle/>
          <a:p>
            <a:r>
              <a:rPr lang="ka-GE" sz="2400" b="1" dirty="0"/>
              <a:t>სამუშაო ჯგუფი</a:t>
            </a:r>
            <a:r>
              <a:rPr lang="en-US" sz="2400" b="1" dirty="0"/>
              <a:t>: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5774B-035C-4E56-93A6-D16AE62A9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830" y="1333290"/>
            <a:ext cx="11234468" cy="5196905"/>
          </a:xfrm>
        </p:spPr>
        <p:txBody>
          <a:bodyPr>
            <a:normAutofit/>
          </a:bodyPr>
          <a:lstStyle/>
          <a:p>
            <a:r>
              <a:rPr lang="ka-GE" dirty="0"/>
              <a:t>მაია ბუწაშვილი</a:t>
            </a:r>
          </a:p>
          <a:p>
            <a:r>
              <a:rPr lang="ka-GE" dirty="0"/>
              <a:t>გიორგი კანდელაკი</a:t>
            </a:r>
          </a:p>
          <a:p>
            <a:r>
              <a:rPr lang="ka-GE" dirty="0"/>
              <a:t>გიორგი კამკამიძე</a:t>
            </a:r>
          </a:p>
          <a:p>
            <a:endParaRPr lang="ka-GE" dirty="0"/>
          </a:p>
          <a:p>
            <a:r>
              <a:rPr lang="ka-GE" dirty="0"/>
              <a:t>ჯანმრთელობის კვლევის კავშირი</a:t>
            </a:r>
          </a:p>
          <a:p>
            <a:r>
              <a:rPr lang="ka-GE" dirty="0"/>
              <a:t>მოლეკულური მედიცინის ასოციაცია</a:t>
            </a:r>
          </a:p>
          <a:p>
            <a:endParaRPr lang="en-US" dirty="0"/>
          </a:p>
          <a:p>
            <a:r>
              <a:rPr lang="ka-GE" dirty="0"/>
              <a:t>საკონტაქტო </a:t>
            </a:r>
            <a:r>
              <a:rPr lang="en-US" dirty="0"/>
              <a:t>email:</a:t>
            </a:r>
            <a:endParaRPr lang="ka-GE" dirty="0"/>
          </a:p>
          <a:p>
            <a:r>
              <a:rPr lang="en-US" dirty="0"/>
              <a:t>georgekamkamidze@gmail.com</a:t>
            </a:r>
          </a:p>
        </p:txBody>
      </p:sp>
    </p:spTree>
    <p:extLst>
      <p:ext uri="{BB962C8B-B14F-4D97-AF65-F5344CB8AC3E}">
        <p14:creationId xmlns:p14="http://schemas.microsoft.com/office/powerpoint/2010/main" val="27416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624</Words>
  <Application>Microsoft Office PowerPoint</Application>
  <PresentationFormat>Widescreen</PresentationFormat>
  <Paragraphs>131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COVID-19 ლაბორატორიული დიაგნოსტიკის ალგორითმი</vt:lpstr>
      <vt:lpstr>საეჭვო შემთხვევა + სპეციფიკური სიმპტომები (გამარტივებული ალგორითმი)</vt:lpstr>
      <vt:lpstr>საეჭვო შემთხვევა + სპეციფიკური სიმპტომები (გაფართოვებული ალგორითმი)</vt:lpstr>
      <vt:lpstr>საეჭვო შემთხვევა + არასპეციფიკური სიმპტომები (გამარტივებული ალგორითმი)</vt:lpstr>
      <vt:lpstr>საეჭვო შემთხვევა + არასპეციფიკური სიმპტომები (გაფართოვებული ალგორითმი)</vt:lpstr>
      <vt:lpstr>ნაკლებ საეჭვო შემთხვევა + სპეციფიკური სიმპტომები (გაფართოვებული ალგორითმი) </vt:lpstr>
      <vt:lpstr>ნაკლებ საეჭვო შემთხვევა + არასპეციფიკური სიმპტომები (გაფართოვებული ალგორითმი)  </vt:lpstr>
      <vt:lpstr>სამუშაო ჯგუფი: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საეჭვო შემთხვევა + სპეციფიკური სიმპტომები</dc:title>
  <dc:creator>Kamkamidze, George K</dc:creator>
  <cp:lastModifiedBy>Kamkamidze, George K</cp:lastModifiedBy>
  <cp:revision>14</cp:revision>
  <dcterms:created xsi:type="dcterms:W3CDTF">2020-03-19T07:16:26Z</dcterms:created>
  <dcterms:modified xsi:type="dcterms:W3CDTF">2020-03-19T11:01:56Z</dcterms:modified>
</cp:coreProperties>
</file>